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892862"/>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The Rise of Generative AI</a:t>
            </a:r>
            <a:endParaRPr lang="en-US" sz="4450" dirty="0"/>
          </a:p>
        </p:txBody>
      </p:sp>
      <p:sp>
        <p:nvSpPr>
          <p:cNvPr id="4" name="Text 1"/>
          <p:cNvSpPr/>
          <p:nvPr/>
        </p:nvSpPr>
        <p:spPr>
          <a:xfrm>
            <a:off x="758309" y="4643199"/>
            <a:ext cx="762738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This presentation explores the emergence and impact of generative AI. We'll delve into its capabilities, applications, and potential to reshape industries.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833443"/>
            <a:ext cx="7627382" cy="2850833"/>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 The Transformative Potential of Generative AI</a:t>
            </a:r>
            <a:endParaRPr lang="en-US" sz="4450" dirty="0"/>
          </a:p>
        </p:txBody>
      </p:sp>
      <p:sp>
        <p:nvSpPr>
          <p:cNvPr id="4" name="Text 1"/>
          <p:cNvSpPr/>
          <p:nvPr/>
        </p:nvSpPr>
        <p:spPr>
          <a:xfrm>
            <a:off x="6244709" y="5009198"/>
            <a:ext cx="7627382"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Generative AI is a transformative technology with the potential to reshape various aspects of our lives. It offers exciting possibilities for creativity, innovation, and progress, but it also presents ethical challenges that require careful consideration and responsible development.</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583775"/>
            <a:ext cx="776787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What is Generative AI?</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Definition</a:t>
            </a:r>
            <a:endParaRPr lang="en-US" sz="2200" dirty="0"/>
          </a:p>
        </p:txBody>
      </p:sp>
      <p:sp>
        <p:nvSpPr>
          <p:cNvPr id="4" name="Text 2"/>
          <p:cNvSpPr/>
          <p:nvPr/>
        </p:nvSpPr>
        <p:spPr>
          <a:xfrm>
            <a:off x="758309" y="4410789"/>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Generative AI refers to a category of artificial intelligence capable of creating new content, such as text, images, audio, and video.</a:t>
            </a:r>
            <a:endParaRPr lang="en-US" sz="1700" dirty="0"/>
          </a:p>
        </p:txBody>
      </p:sp>
      <p:sp>
        <p:nvSpPr>
          <p:cNvPr id="5" name="Text 3"/>
          <p:cNvSpPr/>
          <p:nvPr/>
        </p:nvSpPr>
        <p:spPr>
          <a:xfrm>
            <a:off x="7587139" y="383798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How it works</a:t>
            </a:r>
            <a:endParaRPr lang="en-US" sz="2200" dirty="0"/>
          </a:p>
        </p:txBody>
      </p:sp>
      <p:sp>
        <p:nvSpPr>
          <p:cNvPr id="6" name="Text 4"/>
          <p:cNvSpPr/>
          <p:nvPr/>
        </p:nvSpPr>
        <p:spPr>
          <a:xfrm>
            <a:off x="7587139" y="4410789"/>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These models are trained on massive datasets and learn to identify patterns and relationships, enabling them to generate outputs that mimic human creativity.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6964" y="711279"/>
            <a:ext cx="7742873" cy="1316831"/>
          </a:xfrm>
          <a:prstGeom prst="rect">
            <a:avLst/>
          </a:prstGeom>
          <a:noFill/>
          <a:ln/>
        </p:spPr>
        <p:txBody>
          <a:bodyPr wrap="square" lIns="0" tIns="0" rIns="0" bIns="0" rtlCol="0" anchor="t"/>
          <a:lstStyle/>
          <a:p>
            <a:pPr indent="0" marL="0">
              <a:lnSpc>
                <a:spcPts val="5150"/>
              </a:lnSpc>
              <a:buNone/>
            </a:pPr>
            <a:r>
              <a:rPr lang="en-US" sz="4100" dirty="0">
                <a:solidFill>
                  <a:srgbClr val="FAEBEB"/>
                </a:solidFill>
                <a:latin typeface="Dela Gothic One" pitchFamily="34" charset="0"/>
                <a:ea typeface="Dela Gothic One" pitchFamily="34" charset="-122"/>
                <a:cs typeface="Dela Gothic One" pitchFamily="34" charset="-120"/>
              </a:rPr>
              <a:t>Key Advances in Generative AI</a:t>
            </a:r>
            <a:endParaRPr lang="en-US" sz="4100" dirty="0"/>
          </a:p>
        </p:txBody>
      </p:sp>
      <p:sp>
        <p:nvSpPr>
          <p:cNvPr id="4" name="Shape 1"/>
          <p:cNvSpPr/>
          <p:nvPr/>
        </p:nvSpPr>
        <p:spPr>
          <a:xfrm>
            <a:off x="6475690" y="2328267"/>
            <a:ext cx="22860" cy="5189934"/>
          </a:xfrm>
          <a:prstGeom prst="roundRect">
            <a:avLst>
              <a:gd name="adj" fmla="val 367761"/>
            </a:avLst>
          </a:prstGeom>
          <a:solidFill>
            <a:srgbClr val="8D2424"/>
          </a:solidFill>
          <a:ln/>
        </p:spPr>
      </p:sp>
      <p:sp>
        <p:nvSpPr>
          <p:cNvPr id="5" name="Shape 2"/>
          <p:cNvSpPr/>
          <p:nvPr/>
        </p:nvSpPr>
        <p:spPr>
          <a:xfrm>
            <a:off x="6689408" y="2767132"/>
            <a:ext cx="700564" cy="22860"/>
          </a:xfrm>
          <a:prstGeom prst="roundRect">
            <a:avLst>
              <a:gd name="adj" fmla="val 367761"/>
            </a:avLst>
          </a:prstGeom>
          <a:solidFill>
            <a:srgbClr val="8D2424"/>
          </a:solidFill>
          <a:ln/>
        </p:spPr>
      </p:sp>
      <p:sp>
        <p:nvSpPr>
          <p:cNvPr id="6" name="Shape 3"/>
          <p:cNvSpPr/>
          <p:nvPr/>
        </p:nvSpPr>
        <p:spPr>
          <a:xfrm>
            <a:off x="6261973" y="2553414"/>
            <a:ext cx="450294" cy="450294"/>
          </a:xfrm>
          <a:prstGeom prst="roundRect">
            <a:avLst>
              <a:gd name="adj" fmla="val 18670"/>
            </a:avLst>
          </a:prstGeom>
          <a:solidFill>
            <a:srgbClr val="740B0B"/>
          </a:solidFill>
          <a:ln w="7620">
            <a:solidFill>
              <a:srgbClr val="8D2424"/>
            </a:solidFill>
            <a:prstDash val="solid"/>
          </a:ln>
        </p:spPr>
      </p:sp>
      <p:sp>
        <p:nvSpPr>
          <p:cNvPr id="7" name="Text 4"/>
          <p:cNvSpPr/>
          <p:nvPr/>
        </p:nvSpPr>
        <p:spPr>
          <a:xfrm>
            <a:off x="6394133" y="2620447"/>
            <a:ext cx="185857" cy="316111"/>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1</a:t>
            </a:r>
            <a:endParaRPr lang="en-US" sz="2450" dirty="0"/>
          </a:p>
        </p:txBody>
      </p:sp>
      <p:sp>
        <p:nvSpPr>
          <p:cNvPr id="8" name="Text 5"/>
          <p:cNvSpPr/>
          <p:nvPr/>
        </p:nvSpPr>
        <p:spPr>
          <a:xfrm>
            <a:off x="7587972" y="2528411"/>
            <a:ext cx="2633662" cy="329208"/>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Deep Learning</a:t>
            </a:r>
            <a:endParaRPr lang="en-US" sz="2050" dirty="0"/>
          </a:p>
        </p:txBody>
      </p:sp>
      <p:sp>
        <p:nvSpPr>
          <p:cNvPr id="9" name="Text 6"/>
          <p:cNvSpPr/>
          <p:nvPr/>
        </p:nvSpPr>
        <p:spPr>
          <a:xfrm>
            <a:off x="7587972" y="2977634"/>
            <a:ext cx="6341864" cy="640318"/>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The advent of deep learning has significantly enhanced the capabilities of generative models.</a:t>
            </a:r>
            <a:endParaRPr lang="en-US" sz="1550" dirty="0"/>
          </a:p>
        </p:txBody>
      </p:sp>
      <p:sp>
        <p:nvSpPr>
          <p:cNvPr id="10" name="Shape 7"/>
          <p:cNvSpPr/>
          <p:nvPr/>
        </p:nvSpPr>
        <p:spPr>
          <a:xfrm>
            <a:off x="6689408" y="4457105"/>
            <a:ext cx="700564" cy="22860"/>
          </a:xfrm>
          <a:prstGeom prst="roundRect">
            <a:avLst>
              <a:gd name="adj" fmla="val 367761"/>
            </a:avLst>
          </a:prstGeom>
          <a:solidFill>
            <a:srgbClr val="8D2424"/>
          </a:solidFill>
          <a:ln/>
        </p:spPr>
      </p:sp>
      <p:sp>
        <p:nvSpPr>
          <p:cNvPr id="11" name="Shape 8"/>
          <p:cNvSpPr/>
          <p:nvPr/>
        </p:nvSpPr>
        <p:spPr>
          <a:xfrm>
            <a:off x="6261973" y="4243388"/>
            <a:ext cx="450294" cy="450294"/>
          </a:xfrm>
          <a:prstGeom prst="roundRect">
            <a:avLst>
              <a:gd name="adj" fmla="val 18670"/>
            </a:avLst>
          </a:prstGeom>
          <a:solidFill>
            <a:srgbClr val="740B0B"/>
          </a:solidFill>
          <a:ln w="7620">
            <a:solidFill>
              <a:srgbClr val="8D2424"/>
            </a:solidFill>
            <a:prstDash val="solid"/>
          </a:ln>
        </p:spPr>
      </p:sp>
      <p:sp>
        <p:nvSpPr>
          <p:cNvPr id="12" name="Text 9"/>
          <p:cNvSpPr/>
          <p:nvPr/>
        </p:nvSpPr>
        <p:spPr>
          <a:xfrm>
            <a:off x="6355080" y="4310420"/>
            <a:ext cx="263962" cy="316111"/>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2</a:t>
            </a:r>
            <a:endParaRPr lang="en-US" sz="2450" dirty="0"/>
          </a:p>
        </p:txBody>
      </p:sp>
      <p:sp>
        <p:nvSpPr>
          <p:cNvPr id="13" name="Text 10"/>
          <p:cNvSpPr/>
          <p:nvPr/>
        </p:nvSpPr>
        <p:spPr>
          <a:xfrm>
            <a:off x="7587972" y="4218384"/>
            <a:ext cx="3611523" cy="329208"/>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Transformer Networks</a:t>
            </a:r>
            <a:endParaRPr lang="en-US" sz="2050" dirty="0"/>
          </a:p>
        </p:txBody>
      </p:sp>
      <p:sp>
        <p:nvSpPr>
          <p:cNvPr id="14" name="Text 11"/>
          <p:cNvSpPr/>
          <p:nvPr/>
        </p:nvSpPr>
        <p:spPr>
          <a:xfrm>
            <a:off x="7587972" y="4667607"/>
            <a:ext cx="6341864" cy="960477"/>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Transformer networks, like GPT-3 and BERT, have revolutionized natural language processing and enabled more sophisticated text generation.</a:t>
            </a:r>
            <a:endParaRPr lang="en-US" sz="1550" dirty="0"/>
          </a:p>
        </p:txBody>
      </p:sp>
      <p:sp>
        <p:nvSpPr>
          <p:cNvPr id="15" name="Shape 12"/>
          <p:cNvSpPr/>
          <p:nvPr/>
        </p:nvSpPr>
        <p:spPr>
          <a:xfrm>
            <a:off x="6689408" y="6467237"/>
            <a:ext cx="700564" cy="22860"/>
          </a:xfrm>
          <a:prstGeom prst="roundRect">
            <a:avLst>
              <a:gd name="adj" fmla="val 367761"/>
            </a:avLst>
          </a:prstGeom>
          <a:solidFill>
            <a:srgbClr val="8D2424"/>
          </a:solidFill>
          <a:ln/>
        </p:spPr>
      </p:sp>
      <p:sp>
        <p:nvSpPr>
          <p:cNvPr id="16" name="Shape 13"/>
          <p:cNvSpPr/>
          <p:nvPr/>
        </p:nvSpPr>
        <p:spPr>
          <a:xfrm>
            <a:off x="6261973" y="6253520"/>
            <a:ext cx="450294" cy="450294"/>
          </a:xfrm>
          <a:prstGeom prst="roundRect">
            <a:avLst>
              <a:gd name="adj" fmla="val 18670"/>
            </a:avLst>
          </a:prstGeom>
          <a:solidFill>
            <a:srgbClr val="740B0B"/>
          </a:solidFill>
          <a:ln w="7620">
            <a:solidFill>
              <a:srgbClr val="8D2424"/>
            </a:solidFill>
            <a:prstDash val="solid"/>
          </a:ln>
        </p:spPr>
      </p:sp>
      <p:sp>
        <p:nvSpPr>
          <p:cNvPr id="17" name="Text 14"/>
          <p:cNvSpPr/>
          <p:nvPr/>
        </p:nvSpPr>
        <p:spPr>
          <a:xfrm>
            <a:off x="6347817" y="6320552"/>
            <a:ext cx="278487" cy="316111"/>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3</a:t>
            </a:r>
            <a:endParaRPr lang="en-US" sz="2450" dirty="0"/>
          </a:p>
        </p:txBody>
      </p:sp>
      <p:sp>
        <p:nvSpPr>
          <p:cNvPr id="18" name="Text 15"/>
          <p:cNvSpPr/>
          <p:nvPr/>
        </p:nvSpPr>
        <p:spPr>
          <a:xfrm>
            <a:off x="7587972" y="6228517"/>
            <a:ext cx="2633662" cy="329208"/>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Diffusion Models</a:t>
            </a:r>
            <a:endParaRPr lang="en-US" sz="2050" dirty="0"/>
          </a:p>
        </p:txBody>
      </p:sp>
      <p:sp>
        <p:nvSpPr>
          <p:cNvPr id="19" name="Text 16"/>
          <p:cNvSpPr/>
          <p:nvPr/>
        </p:nvSpPr>
        <p:spPr>
          <a:xfrm>
            <a:off x="7587972" y="6677739"/>
            <a:ext cx="6341864" cy="640318"/>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Diffusion models have emerged as powerful tools for image and video generation, offering higher fidelity and more realistic outputs.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957"/>
          </a:xfrm>
          <a:prstGeom prst="rect">
            <a:avLst/>
          </a:prstGeom>
        </p:spPr>
      </p:pic>
      <p:sp>
        <p:nvSpPr>
          <p:cNvPr id="3" name="Text 0"/>
          <p:cNvSpPr/>
          <p:nvPr/>
        </p:nvSpPr>
        <p:spPr>
          <a:xfrm>
            <a:off x="733782" y="576501"/>
            <a:ext cx="7676436" cy="1379220"/>
          </a:xfrm>
          <a:prstGeom prst="rect">
            <a:avLst/>
          </a:prstGeom>
          <a:noFill/>
          <a:ln/>
        </p:spPr>
        <p:txBody>
          <a:bodyPr wrap="square" lIns="0" tIns="0" rIns="0" bIns="0" rtlCol="0" anchor="t"/>
          <a:lstStyle/>
          <a:p>
            <a:pPr indent="0" marL="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Generative AI Applications</a:t>
            </a:r>
            <a:endParaRPr lang="en-US" sz="4300" dirty="0"/>
          </a:p>
        </p:txBody>
      </p:sp>
      <p:sp>
        <p:nvSpPr>
          <p:cNvPr id="4" name="Shape 1"/>
          <p:cNvSpPr/>
          <p:nvPr/>
        </p:nvSpPr>
        <p:spPr>
          <a:xfrm>
            <a:off x="733782" y="2270165"/>
            <a:ext cx="3733443" cy="2582108"/>
          </a:xfrm>
          <a:prstGeom prst="roundRect">
            <a:avLst>
              <a:gd name="adj" fmla="val 3410"/>
            </a:avLst>
          </a:prstGeom>
          <a:solidFill>
            <a:srgbClr val="740B0B"/>
          </a:solidFill>
          <a:ln w="7620">
            <a:solidFill>
              <a:srgbClr val="8D2424"/>
            </a:solidFill>
            <a:prstDash val="solid"/>
          </a:ln>
        </p:spPr>
      </p:sp>
      <p:sp>
        <p:nvSpPr>
          <p:cNvPr id="5" name="Text 2"/>
          <p:cNvSpPr/>
          <p:nvPr/>
        </p:nvSpPr>
        <p:spPr>
          <a:xfrm>
            <a:off x="951071" y="2487454"/>
            <a:ext cx="2831425" cy="344805"/>
          </a:xfrm>
          <a:prstGeom prst="rect">
            <a:avLst/>
          </a:prstGeom>
          <a:noFill/>
          <a:ln/>
        </p:spPr>
        <p:txBody>
          <a:bodyPr wrap="none" lIns="0" tIns="0" rIns="0" bIns="0" rtlCol="0" anchor="t"/>
          <a:lstStyle/>
          <a:p>
            <a:pP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Content Creation</a:t>
            </a:r>
            <a:endParaRPr lang="en-US" sz="2150" dirty="0"/>
          </a:p>
        </p:txBody>
      </p:sp>
      <p:sp>
        <p:nvSpPr>
          <p:cNvPr id="6" name="Text 3"/>
          <p:cNvSpPr/>
          <p:nvPr/>
        </p:nvSpPr>
        <p:spPr>
          <a:xfrm>
            <a:off x="951071" y="2957989"/>
            <a:ext cx="3298865" cy="1341596"/>
          </a:xfrm>
          <a:prstGeom prst="rect">
            <a:avLst/>
          </a:prstGeom>
          <a:noFill/>
          <a:ln/>
        </p:spPr>
        <p:txBody>
          <a:bodyPr wrap="square" lIns="0" tIns="0" rIns="0" bIns="0" rtlCol="0" anchor="t"/>
          <a:lstStyle/>
          <a:p>
            <a:pPr indent="0" marL="0">
              <a:lnSpc>
                <a:spcPts val="2600"/>
              </a:lnSpc>
              <a:buNone/>
            </a:pPr>
            <a:r>
              <a:rPr lang="en-US" sz="1650" dirty="0">
                <a:solidFill>
                  <a:srgbClr val="FFE5E5"/>
                </a:solidFill>
                <a:latin typeface="DM Sans" pitchFamily="34" charset="0"/>
                <a:ea typeface="DM Sans" pitchFamily="34" charset="-122"/>
                <a:cs typeface="DM Sans" pitchFamily="34" charset="-120"/>
              </a:rPr>
              <a:t>Generative AI is transforming content creation across various media, including text, images, music, and video.</a:t>
            </a:r>
            <a:endParaRPr lang="en-US" sz="1650" dirty="0"/>
          </a:p>
        </p:txBody>
      </p:sp>
      <p:sp>
        <p:nvSpPr>
          <p:cNvPr id="7" name="Shape 4"/>
          <p:cNvSpPr/>
          <p:nvPr/>
        </p:nvSpPr>
        <p:spPr>
          <a:xfrm>
            <a:off x="4676894" y="2270165"/>
            <a:ext cx="3733443" cy="2582108"/>
          </a:xfrm>
          <a:prstGeom prst="roundRect">
            <a:avLst>
              <a:gd name="adj" fmla="val 3410"/>
            </a:avLst>
          </a:prstGeom>
          <a:solidFill>
            <a:srgbClr val="740B0B"/>
          </a:solidFill>
          <a:ln w="7620">
            <a:solidFill>
              <a:srgbClr val="8D2424"/>
            </a:solidFill>
            <a:prstDash val="solid"/>
          </a:ln>
        </p:spPr>
      </p:sp>
      <p:sp>
        <p:nvSpPr>
          <p:cNvPr id="8" name="Text 5"/>
          <p:cNvSpPr/>
          <p:nvPr/>
        </p:nvSpPr>
        <p:spPr>
          <a:xfrm>
            <a:off x="4894183" y="2487454"/>
            <a:ext cx="2758797" cy="344805"/>
          </a:xfrm>
          <a:prstGeom prst="rect">
            <a:avLst/>
          </a:prstGeom>
          <a:noFill/>
          <a:ln/>
        </p:spPr>
        <p:txBody>
          <a:bodyPr wrap="none" lIns="0" tIns="0" rIns="0" bIns="0" rtlCol="0" anchor="t"/>
          <a:lstStyle/>
          <a:p>
            <a:pP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Drug Discovery</a:t>
            </a:r>
            <a:endParaRPr lang="en-US" sz="2150" dirty="0"/>
          </a:p>
        </p:txBody>
      </p:sp>
      <p:sp>
        <p:nvSpPr>
          <p:cNvPr id="9" name="Text 6"/>
          <p:cNvSpPr/>
          <p:nvPr/>
        </p:nvSpPr>
        <p:spPr>
          <a:xfrm>
            <a:off x="4894183" y="2957989"/>
            <a:ext cx="3298865" cy="1676995"/>
          </a:xfrm>
          <a:prstGeom prst="rect">
            <a:avLst/>
          </a:prstGeom>
          <a:noFill/>
          <a:ln/>
        </p:spPr>
        <p:txBody>
          <a:bodyPr wrap="square" lIns="0" tIns="0" rIns="0" bIns="0" rtlCol="0" anchor="t"/>
          <a:lstStyle/>
          <a:p>
            <a:pPr indent="0" marL="0">
              <a:lnSpc>
                <a:spcPts val="2600"/>
              </a:lnSpc>
              <a:buNone/>
            </a:pPr>
            <a:r>
              <a:rPr lang="en-US" sz="1650" dirty="0">
                <a:solidFill>
                  <a:srgbClr val="FFE5E5"/>
                </a:solidFill>
                <a:latin typeface="DM Sans" pitchFamily="34" charset="0"/>
                <a:ea typeface="DM Sans" pitchFamily="34" charset="-122"/>
                <a:cs typeface="DM Sans" pitchFamily="34" charset="-120"/>
              </a:rPr>
              <a:t>AI models are being used to accelerate the process of drug discovery, identifying potential candidates and optimizing molecular structures.</a:t>
            </a:r>
            <a:endParaRPr lang="en-US" sz="1650" dirty="0"/>
          </a:p>
        </p:txBody>
      </p:sp>
      <p:sp>
        <p:nvSpPr>
          <p:cNvPr id="10" name="Shape 7"/>
          <p:cNvSpPr/>
          <p:nvPr/>
        </p:nvSpPr>
        <p:spPr>
          <a:xfrm>
            <a:off x="733782" y="5061942"/>
            <a:ext cx="3733443" cy="2591514"/>
          </a:xfrm>
          <a:prstGeom prst="roundRect">
            <a:avLst>
              <a:gd name="adj" fmla="val 3398"/>
            </a:avLst>
          </a:prstGeom>
          <a:solidFill>
            <a:srgbClr val="740B0B"/>
          </a:solidFill>
          <a:ln w="7620">
            <a:solidFill>
              <a:srgbClr val="8D2424"/>
            </a:solidFill>
            <a:prstDash val="solid"/>
          </a:ln>
        </p:spPr>
      </p:sp>
      <p:sp>
        <p:nvSpPr>
          <p:cNvPr id="11" name="Text 8"/>
          <p:cNvSpPr/>
          <p:nvPr/>
        </p:nvSpPr>
        <p:spPr>
          <a:xfrm>
            <a:off x="951071" y="5279231"/>
            <a:ext cx="3298865" cy="689610"/>
          </a:xfrm>
          <a:prstGeom prst="rect">
            <a:avLst/>
          </a:prstGeom>
          <a:noFill/>
          <a:ln/>
        </p:spPr>
        <p:txBody>
          <a:bodyPr wrap="square" lIns="0" tIns="0" rIns="0" bIns="0" rtlCol="0" anchor="t"/>
          <a:lstStyle/>
          <a:p>
            <a:pP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Personalized Education</a:t>
            </a:r>
            <a:endParaRPr lang="en-US" sz="2150" dirty="0"/>
          </a:p>
        </p:txBody>
      </p:sp>
      <p:sp>
        <p:nvSpPr>
          <p:cNvPr id="12" name="Text 9"/>
          <p:cNvSpPr/>
          <p:nvPr/>
        </p:nvSpPr>
        <p:spPr>
          <a:xfrm>
            <a:off x="951071" y="6094571"/>
            <a:ext cx="3298865" cy="1341596"/>
          </a:xfrm>
          <a:prstGeom prst="rect">
            <a:avLst/>
          </a:prstGeom>
          <a:noFill/>
          <a:ln/>
        </p:spPr>
        <p:txBody>
          <a:bodyPr wrap="square" lIns="0" tIns="0" rIns="0" bIns="0" rtlCol="0" anchor="t"/>
          <a:lstStyle/>
          <a:p>
            <a:pPr indent="0" marL="0">
              <a:lnSpc>
                <a:spcPts val="2600"/>
              </a:lnSpc>
              <a:buNone/>
            </a:pPr>
            <a:r>
              <a:rPr lang="en-US" sz="1650" dirty="0">
                <a:solidFill>
                  <a:srgbClr val="FFE5E5"/>
                </a:solidFill>
                <a:latin typeface="DM Sans" pitchFamily="34" charset="0"/>
                <a:ea typeface="DM Sans" pitchFamily="34" charset="-122"/>
                <a:cs typeface="DM Sans" pitchFamily="34" charset="-120"/>
              </a:rPr>
              <a:t>Generative AI can personalize learning experiences by adapting to individual needs and providing tailored feedback.</a:t>
            </a:r>
            <a:endParaRPr lang="en-US" sz="1650" dirty="0"/>
          </a:p>
        </p:txBody>
      </p:sp>
      <p:sp>
        <p:nvSpPr>
          <p:cNvPr id="13" name="Shape 10"/>
          <p:cNvSpPr/>
          <p:nvPr/>
        </p:nvSpPr>
        <p:spPr>
          <a:xfrm>
            <a:off x="4676894" y="5061942"/>
            <a:ext cx="3733443" cy="2591514"/>
          </a:xfrm>
          <a:prstGeom prst="roundRect">
            <a:avLst>
              <a:gd name="adj" fmla="val 3398"/>
            </a:avLst>
          </a:prstGeom>
          <a:solidFill>
            <a:srgbClr val="740B0B"/>
          </a:solidFill>
          <a:ln w="7620">
            <a:solidFill>
              <a:srgbClr val="8D2424"/>
            </a:solidFill>
            <a:prstDash val="solid"/>
          </a:ln>
        </p:spPr>
      </p:sp>
      <p:sp>
        <p:nvSpPr>
          <p:cNvPr id="14" name="Text 11"/>
          <p:cNvSpPr/>
          <p:nvPr/>
        </p:nvSpPr>
        <p:spPr>
          <a:xfrm>
            <a:off x="4894183" y="5279231"/>
            <a:ext cx="2986445" cy="344805"/>
          </a:xfrm>
          <a:prstGeom prst="rect">
            <a:avLst/>
          </a:prstGeom>
          <a:noFill/>
          <a:ln/>
        </p:spPr>
        <p:txBody>
          <a:bodyPr wrap="none" lIns="0" tIns="0" rIns="0" bIns="0" rtlCol="0" anchor="t"/>
          <a:lstStyle/>
          <a:p>
            <a:pP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Customer Service</a:t>
            </a:r>
            <a:endParaRPr lang="en-US" sz="2150" dirty="0"/>
          </a:p>
        </p:txBody>
      </p:sp>
      <p:sp>
        <p:nvSpPr>
          <p:cNvPr id="15" name="Text 12"/>
          <p:cNvSpPr/>
          <p:nvPr/>
        </p:nvSpPr>
        <p:spPr>
          <a:xfrm>
            <a:off x="4894183" y="5749766"/>
            <a:ext cx="3298865" cy="1341596"/>
          </a:xfrm>
          <a:prstGeom prst="rect">
            <a:avLst/>
          </a:prstGeom>
          <a:noFill/>
          <a:ln/>
        </p:spPr>
        <p:txBody>
          <a:bodyPr wrap="square" lIns="0" tIns="0" rIns="0" bIns="0" rtlCol="0" anchor="t"/>
          <a:lstStyle/>
          <a:p>
            <a:pPr indent="0" marL="0">
              <a:lnSpc>
                <a:spcPts val="2600"/>
              </a:lnSpc>
              <a:buNone/>
            </a:pPr>
            <a:r>
              <a:rPr lang="en-US" sz="1650" dirty="0">
                <a:solidFill>
                  <a:srgbClr val="FFE5E5"/>
                </a:solidFill>
                <a:latin typeface="DM Sans" pitchFamily="34" charset="0"/>
                <a:ea typeface="DM Sans" pitchFamily="34" charset="-122"/>
                <a:cs typeface="DM Sans" pitchFamily="34" charset="-120"/>
              </a:rPr>
              <a:t>Chatbots powered by generative AI are increasingly being used to provide efficient and personalized customer support.</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1131" y="715685"/>
            <a:ext cx="7734538" cy="1324689"/>
          </a:xfrm>
          <a:prstGeom prst="rect">
            <a:avLst/>
          </a:prstGeom>
          <a:noFill/>
          <a:ln/>
        </p:spPr>
        <p:txBody>
          <a:bodyPr wrap="square" lIns="0" tIns="0" rIns="0" bIns="0" rtlCol="0" anchor="t"/>
          <a:lstStyle/>
          <a:p>
            <a:pPr indent="0" marL="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Impact on Creative Professions</a:t>
            </a:r>
            <a:endParaRPr lang="en-US" sz="4150" dirty="0"/>
          </a:p>
        </p:txBody>
      </p:sp>
      <p:pic>
        <p:nvPicPr>
          <p:cNvPr id="4" name="Image 1" descr="preencoded.png">    </p:cNvPr>
          <p:cNvPicPr>
            <a:picLocks noChangeAspect="1"/>
          </p:cNvPicPr>
          <p:nvPr/>
        </p:nvPicPr>
        <p:blipFill>
          <a:blip r:embed="rId2"/>
          <a:stretch>
            <a:fillRect/>
          </a:stretch>
        </p:blipFill>
        <p:spPr>
          <a:xfrm>
            <a:off x="6191131" y="2342317"/>
            <a:ext cx="503396" cy="503396"/>
          </a:xfrm>
          <a:prstGeom prst="rect">
            <a:avLst/>
          </a:prstGeom>
        </p:spPr>
      </p:pic>
      <p:sp>
        <p:nvSpPr>
          <p:cNvPr id="5" name="Text 1"/>
          <p:cNvSpPr/>
          <p:nvPr/>
        </p:nvSpPr>
        <p:spPr>
          <a:xfrm>
            <a:off x="6191131" y="3047048"/>
            <a:ext cx="2649617" cy="331113"/>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Augmentation</a:t>
            </a:r>
            <a:endParaRPr lang="en-US" sz="2050" dirty="0"/>
          </a:p>
        </p:txBody>
      </p:sp>
      <p:sp>
        <p:nvSpPr>
          <p:cNvPr id="6" name="Text 2"/>
          <p:cNvSpPr/>
          <p:nvPr/>
        </p:nvSpPr>
        <p:spPr>
          <a:xfrm>
            <a:off x="6191131" y="3498890"/>
            <a:ext cx="3716298" cy="966192"/>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Generative AI can augment the creative process, providing inspiration, tools, and assistance to artists and designers.</a:t>
            </a:r>
            <a:endParaRPr lang="en-US" sz="1550" dirty="0"/>
          </a:p>
        </p:txBody>
      </p:sp>
      <p:pic>
        <p:nvPicPr>
          <p:cNvPr id="7" name="Image 2" descr="preencoded.png">    </p:cNvPr>
          <p:cNvPicPr>
            <a:picLocks noChangeAspect="1"/>
          </p:cNvPicPr>
          <p:nvPr/>
        </p:nvPicPr>
        <p:blipFill>
          <a:blip r:embed="rId3"/>
          <a:stretch>
            <a:fillRect/>
          </a:stretch>
        </p:blipFill>
        <p:spPr>
          <a:xfrm>
            <a:off x="10209371" y="2342317"/>
            <a:ext cx="503396" cy="503396"/>
          </a:xfrm>
          <a:prstGeom prst="rect">
            <a:avLst/>
          </a:prstGeom>
        </p:spPr>
      </p:pic>
      <p:sp>
        <p:nvSpPr>
          <p:cNvPr id="8" name="Text 3"/>
          <p:cNvSpPr/>
          <p:nvPr/>
        </p:nvSpPr>
        <p:spPr>
          <a:xfrm>
            <a:off x="10209371" y="3047048"/>
            <a:ext cx="2909411" cy="331113"/>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New Opportunities</a:t>
            </a:r>
            <a:endParaRPr lang="en-US" sz="2050" dirty="0"/>
          </a:p>
        </p:txBody>
      </p:sp>
      <p:sp>
        <p:nvSpPr>
          <p:cNvPr id="9" name="Text 4"/>
          <p:cNvSpPr/>
          <p:nvPr/>
        </p:nvSpPr>
        <p:spPr>
          <a:xfrm>
            <a:off x="10209371" y="3498890"/>
            <a:ext cx="3716298" cy="966192"/>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It opens up new possibilities for creative expression, allowing individuals to explore novel forms and styles.</a:t>
            </a:r>
            <a:endParaRPr lang="en-US" sz="1550" dirty="0"/>
          </a:p>
        </p:txBody>
      </p:sp>
      <p:pic>
        <p:nvPicPr>
          <p:cNvPr id="10" name="Image 3" descr="preencoded.png">    </p:cNvPr>
          <p:cNvPicPr>
            <a:picLocks noChangeAspect="1"/>
          </p:cNvPicPr>
          <p:nvPr/>
        </p:nvPicPr>
        <p:blipFill>
          <a:blip r:embed="rId4"/>
          <a:stretch>
            <a:fillRect/>
          </a:stretch>
        </p:blipFill>
        <p:spPr>
          <a:xfrm>
            <a:off x="6191131" y="5069086"/>
            <a:ext cx="503396" cy="503396"/>
          </a:xfrm>
          <a:prstGeom prst="rect">
            <a:avLst/>
          </a:prstGeom>
        </p:spPr>
      </p:pic>
      <p:sp>
        <p:nvSpPr>
          <p:cNvPr id="11" name="Text 5"/>
          <p:cNvSpPr/>
          <p:nvPr/>
        </p:nvSpPr>
        <p:spPr>
          <a:xfrm>
            <a:off x="6191131" y="5773817"/>
            <a:ext cx="2740343" cy="331113"/>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Evolution of Craft</a:t>
            </a:r>
            <a:endParaRPr lang="en-US" sz="2050" dirty="0"/>
          </a:p>
        </p:txBody>
      </p:sp>
      <p:sp>
        <p:nvSpPr>
          <p:cNvPr id="12" name="Text 6"/>
          <p:cNvSpPr/>
          <p:nvPr/>
        </p:nvSpPr>
        <p:spPr>
          <a:xfrm>
            <a:off x="6191131" y="6225659"/>
            <a:ext cx="3716298" cy="1288256"/>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The role of creative professionals is evolving as AI tools become more sophisticated, requiring adaptation and collaboration.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8879" y="641509"/>
            <a:ext cx="9803606" cy="525185"/>
          </a:xfrm>
          <a:prstGeom prst="rect">
            <a:avLst/>
          </a:prstGeom>
          <a:noFill/>
          <a:ln/>
        </p:spPr>
        <p:txBody>
          <a:bodyPr wrap="none" lIns="0" tIns="0" rIns="0" bIns="0" rtlCol="0" anchor="t"/>
          <a:lstStyle/>
          <a:p>
            <a:pPr indent="0" marL="0">
              <a:lnSpc>
                <a:spcPts val="4100"/>
              </a:lnSpc>
              <a:buNone/>
            </a:pPr>
            <a:r>
              <a:rPr lang="en-US" sz="3300" dirty="0">
                <a:solidFill>
                  <a:srgbClr val="FAEBEB"/>
                </a:solidFill>
                <a:latin typeface="Dela Gothic One" pitchFamily="34" charset="0"/>
                <a:ea typeface="Dela Gothic One" pitchFamily="34" charset="-122"/>
                <a:cs typeface="Dela Gothic One" pitchFamily="34" charset="-120"/>
              </a:rPr>
              <a:t>Ethical Considerations in Generative AI</a:t>
            </a:r>
            <a:endParaRPr lang="en-US" sz="3300" dirty="0"/>
          </a:p>
        </p:txBody>
      </p:sp>
      <p:pic>
        <p:nvPicPr>
          <p:cNvPr id="3" name="Image 0" descr="preencoded.png">    </p:cNvPr>
          <p:cNvPicPr>
            <a:picLocks noChangeAspect="1"/>
          </p:cNvPicPr>
          <p:nvPr/>
        </p:nvPicPr>
        <p:blipFill>
          <a:blip r:embed="rId1"/>
          <a:stretch>
            <a:fillRect/>
          </a:stretch>
        </p:blipFill>
        <p:spPr>
          <a:xfrm>
            <a:off x="3268147" y="1486019"/>
            <a:ext cx="1337667" cy="1188482"/>
          </a:xfrm>
          <a:prstGeom prst="rect">
            <a:avLst/>
          </a:prstGeom>
        </p:spPr>
      </p:pic>
      <p:sp>
        <p:nvSpPr>
          <p:cNvPr id="4" name="Text 1"/>
          <p:cNvSpPr/>
          <p:nvPr/>
        </p:nvSpPr>
        <p:spPr>
          <a:xfrm>
            <a:off x="3878223" y="2074902"/>
            <a:ext cx="117396" cy="319207"/>
          </a:xfrm>
          <a:prstGeom prst="rect">
            <a:avLst/>
          </a:prstGeom>
          <a:noFill/>
          <a:ln/>
        </p:spPr>
        <p:txBody>
          <a:bodyPr wrap="none" lIns="0" tIns="0" rIns="0" bIns="0" rtlCol="0" anchor="t"/>
          <a:lstStyle/>
          <a:p>
            <a:pPr algn="ctr" indent="0" marL="0">
              <a:lnSpc>
                <a:spcPts val="2500"/>
              </a:lnSpc>
              <a:buNone/>
            </a:pPr>
            <a:r>
              <a:rPr lang="en-US" sz="1550" dirty="0">
                <a:solidFill>
                  <a:srgbClr val="FFE5E5"/>
                </a:solidFill>
                <a:latin typeface="Dela Gothic One" pitchFamily="34" charset="0"/>
                <a:ea typeface="Dela Gothic One" pitchFamily="34" charset="-122"/>
                <a:cs typeface="Dela Gothic One" pitchFamily="34" charset="-120"/>
              </a:rPr>
              <a:t>1</a:t>
            </a:r>
            <a:endParaRPr lang="en-US" sz="1550" dirty="0"/>
          </a:p>
        </p:txBody>
      </p:sp>
      <p:sp>
        <p:nvSpPr>
          <p:cNvPr id="5" name="Text 2"/>
          <p:cNvSpPr/>
          <p:nvPr/>
        </p:nvSpPr>
        <p:spPr>
          <a:xfrm>
            <a:off x="4765477" y="1948934"/>
            <a:ext cx="565428" cy="262652"/>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Bias</a:t>
            </a:r>
            <a:endParaRPr lang="en-US" sz="1650" dirty="0"/>
          </a:p>
        </p:txBody>
      </p:sp>
      <p:sp>
        <p:nvSpPr>
          <p:cNvPr id="6" name="Shape 3"/>
          <p:cNvSpPr/>
          <p:nvPr/>
        </p:nvSpPr>
        <p:spPr>
          <a:xfrm>
            <a:off x="4645700" y="2684859"/>
            <a:ext cx="9385935" cy="11430"/>
          </a:xfrm>
          <a:prstGeom prst="roundRect">
            <a:avLst>
              <a:gd name="adj" fmla="val 586770"/>
            </a:avLst>
          </a:prstGeom>
          <a:solidFill>
            <a:srgbClr val="8D2424"/>
          </a:solidFill>
          <a:ln/>
        </p:spPr>
      </p:sp>
      <p:pic>
        <p:nvPicPr>
          <p:cNvPr id="7" name="Image 1" descr="preencoded.png">    </p:cNvPr>
          <p:cNvPicPr>
            <a:picLocks noChangeAspect="1"/>
          </p:cNvPicPr>
          <p:nvPr/>
        </p:nvPicPr>
        <p:blipFill>
          <a:blip r:embed="rId2"/>
          <a:stretch>
            <a:fillRect/>
          </a:stretch>
        </p:blipFill>
        <p:spPr>
          <a:xfrm>
            <a:off x="2599253" y="2714387"/>
            <a:ext cx="2675453" cy="1188482"/>
          </a:xfrm>
          <a:prstGeom prst="rect">
            <a:avLst/>
          </a:prstGeom>
        </p:spPr>
      </p:pic>
      <p:sp>
        <p:nvSpPr>
          <p:cNvPr id="8" name="Text 4"/>
          <p:cNvSpPr/>
          <p:nvPr/>
        </p:nvSpPr>
        <p:spPr>
          <a:xfrm>
            <a:off x="3853577" y="3148965"/>
            <a:ext cx="166688" cy="319207"/>
          </a:xfrm>
          <a:prstGeom prst="rect">
            <a:avLst/>
          </a:prstGeom>
          <a:noFill/>
          <a:ln/>
        </p:spPr>
        <p:txBody>
          <a:bodyPr wrap="none" lIns="0" tIns="0" rIns="0" bIns="0" rtlCol="0" anchor="t"/>
          <a:lstStyle/>
          <a:p>
            <a:pPr algn="ctr" indent="0" marL="0">
              <a:lnSpc>
                <a:spcPts val="2500"/>
              </a:lnSpc>
              <a:buNone/>
            </a:pPr>
            <a:r>
              <a:rPr lang="en-US" sz="1550" dirty="0">
                <a:solidFill>
                  <a:srgbClr val="FFE5E5"/>
                </a:solidFill>
                <a:latin typeface="Dela Gothic One" pitchFamily="34" charset="0"/>
                <a:ea typeface="Dela Gothic One" pitchFamily="34" charset="-122"/>
                <a:cs typeface="Dela Gothic One" pitchFamily="34" charset="-120"/>
              </a:rPr>
              <a:t>2</a:t>
            </a:r>
            <a:endParaRPr lang="en-US" sz="1550" dirty="0"/>
          </a:p>
        </p:txBody>
      </p:sp>
      <p:sp>
        <p:nvSpPr>
          <p:cNvPr id="9" name="Text 5"/>
          <p:cNvSpPr/>
          <p:nvPr/>
        </p:nvSpPr>
        <p:spPr>
          <a:xfrm>
            <a:off x="5434370" y="2874050"/>
            <a:ext cx="2101096" cy="262652"/>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Misinformation</a:t>
            </a:r>
            <a:endParaRPr lang="en-US" sz="1650" dirty="0"/>
          </a:p>
        </p:txBody>
      </p:sp>
      <p:sp>
        <p:nvSpPr>
          <p:cNvPr id="10" name="Text 6"/>
          <p:cNvSpPr/>
          <p:nvPr/>
        </p:nvSpPr>
        <p:spPr>
          <a:xfrm>
            <a:off x="5434370" y="3232428"/>
            <a:ext cx="8477488" cy="510778"/>
          </a:xfrm>
          <a:prstGeom prst="rect">
            <a:avLst/>
          </a:prstGeom>
          <a:noFill/>
          <a:ln/>
        </p:spPr>
        <p:txBody>
          <a:bodyPr wrap="squar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The potential for generating misleading or harmful content raises concerns about misinformation and its impact on society.</a:t>
            </a:r>
            <a:endParaRPr lang="en-US" sz="1250" dirty="0"/>
          </a:p>
        </p:txBody>
      </p:sp>
      <p:sp>
        <p:nvSpPr>
          <p:cNvPr id="11" name="Shape 7"/>
          <p:cNvSpPr/>
          <p:nvPr/>
        </p:nvSpPr>
        <p:spPr>
          <a:xfrm>
            <a:off x="5314593" y="3913227"/>
            <a:ext cx="8717042" cy="11430"/>
          </a:xfrm>
          <a:prstGeom prst="roundRect">
            <a:avLst>
              <a:gd name="adj" fmla="val 586770"/>
            </a:avLst>
          </a:prstGeom>
          <a:solidFill>
            <a:srgbClr val="8D2424"/>
          </a:solidFill>
          <a:ln/>
        </p:spPr>
      </p:sp>
      <p:pic>
        <p:nvPicPr>
          <p:cNvPr id="12" name="Image 2" descr="preencoded.png">    </p:cNvPr>
          <p:cNvPicPr>
            <a:picLocks noChangeAspect="1"/>
          </p:cNvPicPr>
          <p:nvPr/>
        </p:nvPicPr>
        <p:blipFill>
          <a:blip r:embed="rId3"/>
          <a:stretch>
            <a:fillRect/>
          </a:stretch>
        </p:blipFill>
        <p:spPr>
          <a:xfrm>
            <a:off x="1930360" y="3942755"/>
            <a:ext cx="4013240" cy="1188482"/>
          </a:xfrm>
          <a:prstGeom prst="rect">
            <a:avLst/>
          </a:prstGeom>
        </p:spPr>
      </p:pic>
      <p:sp>
        <p:nvSpPr>
          <p:cNvPr id="13" name="Text 8"/>
          <p:cNvSpPr/>
          <p:nvPr/>
        </p:nvSpPr>
        <p:spPr>
          <a:xfrm>
            <a:off x="3848933" y="4377333"/>
            <a:ext cx="175855" cy="319207"/>
          </a:xfrm>
          <a:prstGeom prst="rect">
            <a:avLst/>
          </a:prstGeom>
          <a:noFill/>
          <a:ln/>
        </p:spPr>
        <p:txBody>
          <a:bodyPr wrap="none" lIns="0" tIns="0" rIns="0" bIns="0" rtlCol="0" anchor="t"/>
          <a:lstStyle/>
          <a:p>
            <a:pPr algn="ctr" indent="0" marL="0">
              <a:lnSpc>
                <a:spcPts val="2500"/>
              </a:lnSpc>
              <a:buNone/>
            </a:pPr>
            <a:r>
              <a:rPr lang="en-US" sz="1550" dirty="0">
                <a:solidFill>
                  <a:srgbClr val="FFE5E5"/>
                </a:solidFill>
                <a:latin typeface="Dela Gothic One" pitchFamily="34" charset="0"/>
                <a:ea typeface="Dela Gothic One" pitchFamily="34" charset="-122"/>
                <a:cs typeface="Dela Gothic One" pitchFamily="34" charset="-120"/>
              </a:rPr>
              <a:t>3</a:t>
            </a:r>
            <a:endParaRPr lang="en-US" sz="1550" dirty="0"/>
          </a:p>
        </p:txBody>
      </p:sp>
      <p:sp>
        <p:nvSpPr>
          <p:cNvPr id="14" name="Text 9"/>
          <p:cNvSpPr/>
          <p:nvPr/>
        </p:nvSpPr>
        <p:spPr>
          <a:xfrm>
            <a:off x="6103263" y="4102418"/>
            <a:ext cx="2101096" cy="262652"/>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Privacy</a:t>
            </a:r>
            <a:endParaRPr lang="en-US" sz="1650" dirty="0"/>
          </a:p>
        </p:txBody>
      </p:sp>
      <p:sp>
        <p:nvSpPr>
          <p:cNvPr id="15" name="Text 10"/>
          <p:cNvSpPr/>
          <p:nvPr/>
        </p:nvSpPr>
        <p:spPr>
          <a:xfrm>
            <a:off x="6103263" y="4460796"/>
            <a:ext cx="7808595" cy="510778"/>
          </a:xfrm>
          <a:prstGeom prst="rect">
            <a:avLst/>
          </a:prstGeom>
          <a:noFill/>
          <a:ln/>
        </p:spPr>
        <p:txBody>
          <a:bodyPr wrap="squar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Generative models require extensive training data, raising concerns about privacy and the responsible use of personal information.</a:t>
            </a:r>
            <a:endParaRPr lang="en-US" sz="1250" dirty="0"/>
          </a:p>
        </p:txBody>
      </p:sp>
      <p:sp>
        <p:nvSpPr>
          <p:cNvPr id="16" name="Shape 11"/>
          <p:cNvSpPr/>
          <p:nvPr/>
        </p:nvSpPr>
        <p:spPr>
          <a:xfrm>
            <a:off x="5983486" y="5141595"/>
            <a:ext cx="8048149" cy="11430"/>
          </a:xfrm>
          <a:prstGeom prst="roundRect">
            <a:avLst>
              <a:gd name="adj" fmla="val 586770"/>
            </a:avLst>
          </a:prstGeom>
          <a:solidFill>
            <a:srgbClr val="8D2424"/>
          </a:solidFill>
          <a:ln/>
        </p:spPr>
      </p:sp>
      <p:pic>
        <p:nvPicPr>
          <p:cNvPr id="17" name="Image 3" descr="preencoded.png">    </p:cNvPr>
          <p:cNvPicPr>
            <a:picLocks noChangeAspect="1"/>
          </p:cNvPicPr>
          <p:nvPr/>
        </p:nvPicPr>
        <p:blipFill>
          <a:blip r:embed="rId4"/>
          <a:stretch>
            <a:fillRect/>
          </a:stretch>
        </p:blipFill>
        <p:spPr>
          <a:xfrm>
            <a:off x="1261467" y="5171123"/>
            <a:ext cx="5350907" cy="1188482"/>
          </a:xfrm>
          <a:prstGeom prst="rect">
            <a:avLst/>
          </a:prstGeom>
        </p:spPr>
      </p:pic>
      <p:sp>
        <p:nvSpPr>
          <p:cNvPr id="18" name="Text 12"/>
          <p:cNvSpPr/>
          <p:nvPr/>
        </p:nvSpPr>
        <p:spPr>
          <a:xfrm>
            <a:off x="3844647" y="5605701"/>
            <a:ext cx="184428" cy="319207"/>
          </a:xfrm>
          <a:prstGeom prst="rect">
            <a:avLst/>
          </a:prstGeom>
          <a:noFill/>
          <a:ln/>
        </p:spPr>
        <p:txBody>
          <a:bodyPr wrap="none" lIns="0" tIns="0" rIns="0" bIns="0" rtlCol="0" anchor="t"/>
          <a:lstStyle/>
          <a:p>
            <a:pPr algn="ctr" indent="0" marL="0">
              <a:lnSpc>
                <a:spcPts val="2500"/>
              </a:lnSpc>
              <a:buNone/>
            </a:pPr>
            <a:r>
              <a:rPr lang="en-US" sz="1550" dirty="0">
                <a:solidFill>
                  <a:srgbClr val="FFE5E5"/>
                </a:solidFill>
                <a:latin typeface="Dela Gothic One" pitchFamily="34" charset="0"/>
                <a:ea typeface="Dela Gothic One" pitchFamily="34" charset="-122"/>
                <a:cs typeface="Dela Gothic One" pitchFamily="34" charset="-120"/>
              </a:rPr>
              <a:t>4</a:t>
            </a:r>
            <a:endParaRPr lang="en-US" sz="1550" dirty="0"/>
          </a:p>
        </p:txBody>
      </p:sp>
      <p:sp>
        <p:nvSpPr>
          <p:cNvPr id="19" name="Text 13"/>
          <p:cNvSpPr/>
          <p:nvPr/>
        </p:nvSpPr>
        <p:spPr>
          <a:xfrm>
            <a:off x="6772037" y="5330785"/>
            <a:ext cx="2261592" cy="262652"/>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Job Displacement</a:t>
            </a:r>
            <a:endParaRPr lang="en-US" sz="1650" dirty="0"/>
          </a:p>
        </p:txBody>
      </p:sp>
      <p:sp>
        <p:nvSpPr>
          <p:cNvPr id="20" name="Text 14"/>
          <p:cNvSpPr/>
          <p:nvPr/>
        </p:nvSpPr>
        <p:spPr>
          <a:xfrm>
            <a:off x="6772037" y="5689163"/>
            <a:ext cx="7139821" cy="510778"/>
          </a:xfrm>
          <a:prstGeom prst="rect">
            <a:avLst/>
          </a:prstGeom>
          <a:noFill/>
          <a:ln/>
        </p:spPr>
        <p:txBody>
          <a:bodyPr wrap="squar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The automation capabilities of generative AI raise concerns about job displacement in creative and other industries.</a:t>
            </a:r>
            <a:endParaRPr lang="en-US" sz="1250" dirty="0"/>
          </a:p>
        </p:txBody>
      </p:sp>
      <p:sp>
        <p:nvSpPr>
          <p:cNvPr id="21" name="Shape 15"/>
          <p:cNvSpPr/>
          <p:nvPr/>
        </p:nvSpPr>
        <p:spPr>
          <a:xfrm>
            <a:off x="6652260" y="6369963"/>
            <a:ext cx="7379375" cy="11430"/>
          </a:xfrm>
          <a:prstGeom prst="roundRect">
            <a:avLst>
              <a:gd name="adj" fmla="val 586770"/>
            </a:avLst>
          </a:prstGeom>
          <a:solidFill>
            <a:srgbClr val="8D2424"/>
          </a:solidFill>
          <a:ln/>
        </p:spPr>
      </p:sp>
      <p:pic>
        <p:nvPicPr>
          <p:cNvPr id="22" name="Image 4" descr="preencoded.png">    </p:cNvPr>
          <p:cNvPicPr>
            <a:picLocks noChangeAspect="1"/>
          </p:cNvPicPr>
          <p:nvPr/>
        </p:nvPicPr>
        <p:blipFill>
          <a:blip r:embed="rId5"/>
          <a:stretch>
            <a:fillRect/>
          </a:stretch>
        </p:blipFill>
        <p:spPr>
          <a:xfrm>
            <a:off x="592574" y="6399490"/>
            <a:ext cx="6688693" cy="1188482"/>
          </a:xfrm>
          <a:prstGeom prst="rect">
            <a:avLst/>
          </a:prstGeom>
        </p:spPr>
      </p:pic>
      <p:sp>
        <p:nvSpPr>
          <p:cNvPr id="23" name="Text 16"/>
          <p:cNvSpPr/>
          <p:nvPr/>
        </p:nvSpPr>
        <p:spPr>
          <a:xfrm>
            <a:off x="3848576" y="6834068"/>
            <a:ext cx="176451" cy="319207"/>
          </a:xfrm>
          <a:prstGeom prst="rect">
            <a:avLst/>
          </a:prstGeom>
          <a:noFill/>
          <a:ln/>
        </p:spPr>
        <p:txBody>
          <a:bodyPr wrap="none" lIns="0" tIns="0" rIns="0" bIns="0" rtlCol="0" anchor="t"/>
          <a:lstStyle/>
          <a:p>
            <a:pPr algn="ctr" indent="0" marL="0">
              <a:lnSpc>
                <a:spcPts val="2500"/>
              </a:lnSpc>
              <a:buNone/>
            </a:pPr>
            <a:r>
              <a:rPr lang="en-US" sz="1550" dirty="0">
                <a:solidFill>
                  <a:srgbClr val="FFE5E5"/>
                </a:solidFill>
                <a:latin typeface="Dela Gothic One" pitchFamily="34" charset="0"/>
                <a:ea typeface="Dela Gothic One" pitchFamily="34" charset="-122"/>
                <a:cs typeface="Dela Gothic One" pitchFamily="34" charset="-120"/>
              </a:rPr>
              <a:t>5</a:t>
            </a:r>
            <a:endParaRPr lang="en-US" sz="1550" dirty="0"/>
          </a:p>
        </p:txBody>
      </p:sp>
      <p:sp>
        <p:nvSpPr>
          <p:cNvPr id="24" name="Text 17"/>
          <p:cNvSpPr/>
          <p:nvPr/>
        </p:nvSpPr>
        <p:spPr>
          <a:xfrm>
            <a:off x="7440930" y="6559153"/>
            <a:ext cx="2634258" cy="262652"/>
          </a:xfrm>
          <a:prstGeom prst="rect">
            <a:avLst/>
          </a:prstGeom>
          <a:noFill/>
          <a:ln/>
        </p:spPr>
        <p:txBody>
          <a:bodyPr wrap="none" lIns="0" tIns="0" rIns="0" bIns="0" rtlCol="0" anchor="t"/>
          <a:lstStyle/>
          <a:p>
            <a:pPr algn="l" indent="0" marL="0">
              <a:lnSpc>
                <a:spcPts val="2050"/>
              </a:lnSpc>
              <a:buNone/>
            </a:pPr>
            <a:r>
              <a:rPr lang="en-US" sz="1650" dirty="0">
                <a:solidFill>
                  <a:srgbClr val="FFE5E5"/>
                </a:solidFill>
                <a:latin typeface="Dela Gothic One" pitchFamily="34" charset="0"/>
                <a:ea typeface="Dela Gothic One" pitchFamily="34" charset="-122"/>
                <a:cs typeface="Dela Gothic One" pitchFamily="34" charset="-120"/>
              </a:rPr>
              <a:t>Intellectual Property</a:t>
            </a:r>
            <a:endParaRPr lang="en-US" sz="1650" dirty="0"/>
          </a:p>
        </p:txBody>
      </p:sp>
      <p:sp>
        <p:nvSpPr>
          <p:cNvPr id="25" name="Text 18"/>
          <p:cNvSpPr/>
          <p:nvPr/>
        </p:nvSpPr>
        <p:spPr>
          <a:xfrm>
            <a:off x="7440930" y="6917531"/>
            <a:ext cx="6470928" cy="510778"/>
          </a:xfrm>
          <a:prstGeom prst="rect">
            <a:avLst/>
          </a:prstGeom>
          <a:noFill/>
          <a:ln/>
        </p:spPr>
        <p:txBody>
          <a:bodyPr wrap="square" lIns="0" tIns="0" rIns="0" bIns="0" rtlCol="0" anchor="t"/>
          <a:lstStyle/>
          <a:p>
            <a:pPr algn="l" indent="0" marL="0">
              <a:lnSpc>
                <a:spcPts val="2000"/>
              </a:lnSpc>
              <a:buNone/>
            </a:pPr>
            <a:r>
              <a:rPr lang="en-US" sz="1250" dirty="0">
                <a:solidFill>
                  <a:srgbClr val="FFE5E5"/>
                </a:solidFill>
                <a:latin typeface="DM Sans" pitchFamily="34" charset="0"/>
                <a:ea typeface="DM Sans" pitchFamily="34" charset="-122"/>
                <a:cs typeface="DM Sans" pitchFamily="34" charset="-120"/>
              </a:rPr>
              <a:t>The ownership and attribution of generative AI outputs raise questions about intellectual property rights and potential infringements.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1749" y="658535"/>
            <a:ext cx="12932569" cy="621863"/>
          </a:xfrm>
          <a:prstGeom prst="rect">
            <a:avLst/>
          </a:prstGeom>
          <a:noFill/>
          <a:ln/>
        </p:spPr>
        <p:txBody>
          <a:bodyPr wrap="none" lIns="0" tIns="0" rIns="0" bIns="0" rtlCol="0" anchor="t"/>
          <a:lstStyle/>
          <a:p>
            <a:pPr indent="0" marL="0">
              <a:lnSpc>
                <a:spcPts val="4850"/>
              </a:lnSpc>
              <a:buNone/>
            </a:pPr>
            <a:r>
              <a:rPr lang="en-US" sz="3900" dirty="0">
                <a:solidFill>
                  <a:srgbClr val="FAEBEB"/>
                </a:solidFill>
                <a:latin typeface="Dela Gothic One" pitchFamily="34" charset="0"/>
                <a:ea typeface="Dela Gothic One" pitchFamily="34" charset="-122"/>
                <a:cs typeface="Dela Gothic One" pitchFamily="34" charset="-120"/>
              </a:rPr>
              <a:t>Limitations and Challenges of Generative AI</a:t>
            </a:r>
            <a:endParaRPr lang="en-US" sz="3900" dirty="0"/>
          </a:p>
        </p:txBody>
      </p:sp>
      <p:sp>
        <p:nvSpPr>
          <p:cNvPr id="3" name="Shape 1"/>
          <p:cNvSpPr/>
          <p:nvPr/>
        </p:nvSpPr>
        <p:spPr>
          <a:xfrm>
            <a:off x="661749" y="1658541"/>
            <a:ext cx="1663303" cy="1104781"/>
          </a:xfrm>
          <a:prstGeom prst="roundRect">
            <a:avLst>
              <a:gd name="adj" fmla="val 7188"/>
            </a:avLst>
          </a:prstGeom>
          <a:solidFill>
            <a:srgbClr val="740B0B"/>
          </a:solidFill>
          <a:ln w="7620">
            <a:solidFill>
              <a:srgbClr val="8D2424"/>
            </a:solidFill>
            <a:prstDash val="solid"/>
          </a:ln>
        </p:spPr>
      </p:sp>
      <p:sp>
        <p:nvSpPr>
          <p:cNvPr id="4" name="Text 2"/>
          <p:cNvSpPr/>
          <p:nvPr/>
        </p:nvSpPr>
        <p:spPr>
          <a:xfrm>
            <a:off x="858441" y="2021800"/>
            <a:ext cx="138946" cy="378143"/>
          </a:xfrm>
          <a:prstGeom prst="rect">
            <a:avLst/>
          </a:prstGeom>
          <a:noFill/>
          <a:ln/>
        </p:spPr>
        <p:txBody>
          <a:bodyPr wrap="none" lIns="0" tIns="0" rIns="0" bIns="0" rtlCol="0" anchor="t"/>
          <a:lstStyle/>
          <a:p>
            <a:pPr algn="ctr" indent="0" marL="0">
              <a:lnSpc>
                <a:spcPts val="2950"/>
              </a:lnSpc>
              <a:buNone/>
            </a:pPr>
            <a:r>
              <a:rPr lang="en-US" sz="1850" dirty="0">
                <a:solidFill>
                  <a:srgbClr val="FFE5E5"/>
                </a:solidFill>
                <a:latin typeface="Dela Gothic One" pitchFamily="34" charset="0"/>
                <a:ea typeface="Dela Gothic One" pitchFamily="34" charset="-122"/>
                <a:cs typeface="Dela Gothic One" pitchFamily="34" charset="-120"/>
              </a:rPr>
              <a:t>1</a:t>
            </a:r>
            <a:endParaRPr lang="en-US" sz="1850" dirty="0"/>
          </a:p>
        </p:txBody>
      </p:sp>
      <p:sp>
        <p:nvSpPr>
          <p:cNvPr id="5" name="Text 3"/>
          <p:cNvSpPr/>
          <p:nvPr/>
        </p:nvSpPr>
        <p:spPr>
          <a:xfrm>
            <a:off x="2514124" y="1847612"/>
            <a:ext cx="2596991" cy="310872"/>
          </a:xfrm>
          <a:prstGeom prst="rect">
            <a:avLst/>
          </a:prstGeom>
          <a:noFill/>
          <a:ln/>
        </p:spPr>
        <p:txBody>
          <a:bodyPr wrap="none" lIns="0" tIns="0" rIns="0" bIns="0" rtlCol="0" anchor="t"/>
          <a:lstStyle/>
          <a:p>
            <a:pPr algn="l"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Data Dependence</a:t>
            </a:r>
            <a:endParaRPr lang="en-US" sz="1950" dirty="0"/>
          </a:p>
        </p:txBody>
      </p:sp>
      <p:sp>
        <p:nvSpPr>
          <p:cNvPr id="6" name="Text 4"/>
          <p:cNvSpPr/>
          <p:nvPr/>
        </p:nvSpPr>
        <p:spPr>
          <a:xfrm>
            <a:off x="2514124" y="2271832"/>
            <a:ext cx="10973633" cy="302419"/>
          </a:xfrm>
          <a:prstGeom prst="rect">
            <a:avLst/>
          </a:prstGeom>
          <a:noFill/>
          <a:ln/>
        </p:spPr>
        <p:txBody>
          <a:bodyPr wrap="non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Generative AI models are heavily reliant on data quality and availability. Biased or incomplete data can lead to biased outputs.</a:t>
            </a:r>
            <a:endParaRPr lang="en-US" sz="1450" dirty="0"/>
          </a:p>
        </p:txBody>
      </p:sp>
      <p:sp>
        <p:nvSpPr>
          <p:cNvPr id="7" name="Shape 5"/>
          <p:cNvSpPr/>
          <p:nvPr/>
        </p:nvSpPr>
        <p:spPr>
          <a:xfrm>
            <a:off x="2419588" y="2753797"/>
            <a:ext cx="11454527" cy="11430"/>
          </a:xfrm>
          <a:prstGeom prst="roundRect">
            <a:avLst>
              <a:gd name="adj" fmla="val 694754"/>
            </a:avLst>
          </a:prstGeom>
          <a:solidFill>
            <a:srgbClr val="8D2424"/>
          </a:solidFill>
          <a:ln/>
        </p:spPr>
      </p:sp>
      <p:sp>
        <p:nvSpPr>
          <p:cNvPr id="8" name="Shape 6"/>
          <p:cNvSpPr/>
          <p:nvPr/>
        </p:nvSpPr>
        <p:spPr>
          <a:xfrm>
            <a:off x="661749" y="2857857"/>
            <a:ext cx="3326725" cy="1407200"/>
          </a:xfrm>
          <a:prstGeom prst="roundRect">
            <a:avLst>
              <a:gd name="adj" fmla="val 5643"/>
            </a:avLst>
          </a:prstGeom>
          <a:solidFill>
            <a:srgbClr val="740B0B"/>
          </a:solidFill>
          <a:ln w="7620">
            <a:solidFill>
              <a:srgbClr val="8D2424"/>
            </a:solidFill>
            <a:prstDash val="solid"/>
          </a:ln>
        </p:spPr>
      </p:sp>
      <p:sp>
        <p:nvSpPr>
          <p:cNvPr id="9" name="Text 7"/>
          <p:cNvSpPr/>
          <p:nvPr/>
        </p:nvSpPr>
        <p:spPr>
          <a:xfrm>
            <a:off x="858441" y="3372326"/>
            <a:ext cx="197287" cy="378143"/>
          </a:xfrm>
          <a:prstGeom prst="rect">
            <a:avLst/>
          </a:prstGeom>
          <a:noFill/>
          <a:ln/>
        </p:spPr>
        <p:txBody>
          <a:bodyPr wrap="none" lIns="0" tIns="0" rIns="0" bIns="0" rtlCol="0" anchor="t"/>
          <a:lstStyle/>
          <a:p>
            <a:pPr algn="ctr" indent="0" marL="0">
              <a:lnSpc>
                <a:spcPts val="2950"/>
              </a:lnSpc>
              <a:buNone/>
            </a:pPr>
            <a:r>
              <a:rPr lang="en-US" sz="1850" dirty="0">
                <a:solidFill>
                  <a:srgbClr val="FFE5E5"/>
                </a:solidFill>
                <a:latin typeface="Dela Gothic One" pitchFamily="34" charset="0"/>
                <a:ea typeface="Dela Gothic One" pitchFamily="34" charset="-122"/>
                <a:cs typeface="Dela Gothic One" pitchFamily="34" charset="-120"/>
              </a:rPr>
              <a:t>2</a:t>
            </a:r>
            <a:endParaRPr lang="en-US" sz="1850" dirty="0"/>
          </a:p>
        </p:txBody>
      </p:sp>
      <p:sp>
        <p:nvSpPr>
          <p:cNvPr id="10" name="Text 8"/>
          <p:cNvSpPr/>
          <p:nvPr/>
        </p:nvSpPr>
        <p:spPr>
          <a:xfrm>
            <a:off x="4177546" y="3046928"/>
            <a:ext cx="2487692" cy="310872"/>
          </a:xfrm>
          <a:prstGeom prst="rect">
            <a:avLst/>
          </a:prstGeom>
          <a:noFill/>
          <a:ln/>
        </p:spPr>
        <p:txBody>
          <a:bodyPr wrap="none" lIns="0" tIns="0" rIns="0" bIns="0" rtlCol="0" anchor="t"/>
          <a:lstStyle/>
          <a:p>
            <a:pPr algn="l"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Interpretability</a:t>
            </a:r>
            <a:endParaRPr lang="en-US" sz="1950" dirty="0"/>
          </a:p>
        </p:txBody>
      </p:sp>
      <p:sp>
        <p:nvSpPr>
          <p:cNvPr id="11" name="Text 9"/>
          <p:cNvSpPr/>
          <p:nvPr/>
        </p:nvSpPr>
        <p:spPr>
          <a:xfrm>
            <a:off x="4177546" y="3471148"/>
            <a:ext cx="9602033" cy="604838"/>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Understanding how generative AI models make decisions can be challenging, hindering the development of trustworthy and explainable systems.</a:t>
            </a:r>
            <a:endParaRPr lang="en-US" sz="1450" dirty="0"/>
          </a:p>
        </p:txBody>
      </p:sp>
      <p:sp>
        <p:nvSpPr>
          <p:cNvPr id="12" name="Shape 10"/>
          <p:cNvSpPr/>
          <p:nvPr/>
        </p:nvSpPr>
        <p:spPr>
          <a:xfrm>
            <a:off x="4083010" y="4255532"/>
            <a:ext cx="9791105" cy="11430"/>
          </a:xfrm>
          <a:prstGeom prst="roundRect">
            <a:avLst>
              <a:gd name="adj" fmla="val 694754"/>
            </a:avLst>
          </a:prstGeom>
          <a:solidFill>
            <a:srgbClr val="8D2424"/>
          </a:solidFill>
          <a:ln/>
        </p:spPr>
      </p:sp>
      <p:sp>
        <p:nvSpPr>
          <p:cNvPr id="13" name="Shape 11"/>
          <p:cNvSpPr/>
          <p:nvPr/>
        </p:nvSpPr>
        <p:spPr>
          <a:xfrm>
            <a:off x="661749" y="4359593"/>
            <a:ext cx="4990028" cy="1407200"/>
          </a:xfrm>
          <a:prstGeom prst="roundRect">
            <a:avLst>
              <a:gd name="adj" fmla="val 5643"/>
            </a:avLst>
          </a:prstGeom>
          <a:solidFill>
            <a:srgbClr val="740B0B"/>
          </a:solidFill>
          <a:ln w="7620">
            <a:solidFill>
              <a:srgbClr val="8D2424"/>
            </a:solidFill>
            <a:prstDash val="solid"/>
          </a:ln>
        </p:spPr>
      </p:sp>
      <p:sp>
        <p:nvSpPr>
          <p:cNvPr id="14" name="Text 12"/>
          <p:cNvSpPr/>
          <p:nvPr/>
        </p:nvSpPr>
        <p:spPr>
          <a:xfrm>
            <a:off x="858441" y="4874062"/>
            <a:ext cx="208121" cy="378143"/>
          </a:xfrm>
          <a:prstGeom prst="rect">
            <a:avLst/>
          </a:prstGeom>
          <a:noFill/>
          <a:ln/>
        </p:spPr>
        <p:txBody>
          <a:bodyPr wrap="none" lIns="0" tIns="0" rIns="0" bIns="0" rtlCol="0" anchor="t"/>
          <a:lstStyle/>
          <a:p>
            <a:pPr algn="ctr" indent="0" marL="0">
              <a:lnSpc>
                <a:spcPts val="2950"/>
              </a:lnSpc>
              <a:buNone/>
            </a:pPr>
            <a:r>
              <a:rPr lang="en-US" sz="1850" dirty="0">
                <a:solidFill>
                  <a:srgbClr val="FFE5E5"/>
                </a:solidFill>
                <a:latin typeface="Dela Gothic One" pitchFamily="34" charset="0"/>
                <a:ea typeface="Dela Gothic One" pitchFamily="34" charset="-122"/>
                <a:cs typeface="Dela Gothic One" pitchFamily="34" charset="-120"/>
              </a:rPr>
              <a:t>3</a:t>
            </a:r>
            <a:endParaRPr lang="en-US" sz="1850" dirty="0"/>
          </a:p>
        </p:txBody>
      </p:sp>
      <p:sp>
        <p:nvSpPr>
          <p:cNvPr id="15" name="Text 13"/>
          <p:cNvSpPr/>
          <p:nvPr/>
        </p:nvSpPr>
        <p:spPr>
          <a:xfrm>
            <a:off x="5840849" y="4548664"/>
            <a:ext cx="2487692" cy="310872"/>
          </a:xfrm>
          <a:prstGeom prst="rect">
            <a:avLst/>
          </a:prstGeom>
          <a:noFill/>
          <a:ln/>
        </p:spPr>
        <p:txBody>
          <a:bodyPr wrap="none" lIns="0" tIns="0" rIns="0" bIns="0" rtlCol="0" anchor="t"/>
          <a:lstStyle/>
          <a:p>
            <a:pPr algn="l"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Generalization</a:t>
            </a:r>
            <a:endParaRPr lang="en-US" sz="1950" dirty="0"/>
          </a:p>
        </p:txBody>
      </p:sp>
      <p:sp>
        <p:nvSpPr>
          <p:cNvPr id="16" name="Text 14"/>
          <p:cNvSpPr/>
          <p:nvPr/>
        </p:nvSpPr>
        <p:spPr>
          <a:xfrm>
            <a:off x="5840849" y="4972883"/>
            <a:ext cx="7938730" cy="604838"/>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Generative AI models may struggle to generalize their knowledge to new or unseen situations, limiting their applicability.</a:t>
            </a:r>
            <a:endParaRPr lang="en-US" sz="1450" dirty="0"/>
          </a:p>
        </p:txBody>
      </p:sp>
      <p:sp>
        <p:nvSpPr>
          <p:cNvPr id="17" name="Shape 15"/>
          <p:cNvSpPr/>
          <p:nvPr/>
        </p:nvSpPr>
        <p:spPr>
          <a:xfrm>
            <a:off x="5746313" y="5757267"/>
            <a:ext cx="8127802" cy="11430"/>
          </a:xfrm>
          <a:prstGeom prst="roundRect">
            <a:avLst>
              <a:gd name="adj" fmla="val 694754"/>
            </a:avLst>
          </a:prstGeom>
          <a:solidFill>
            <a:srgbClr val="8D2424"/>
          </a:solidFill>
          <a:ln/>
        </p:spPr>
      </p:sp>
      <p:sp>
        <p:nvSpPr>
          <p:cNvPr id="18" name="Shape 16"/>
          <p:cNvSpPr/>
          <p:nvPr/>
        </p:nvSpPr>
        <p:spPr>
          <a:xfrm>
            <a:off x="661749" y="5861328"/>
            <a:ext cx="6653451" cy="1709618"/>
          </a:xfrm>
          <a:prstGeom prst="roundRect">
            <a:avLst>
              <a:gd name="adj" fmla="val 4645"/>
            </a:avLst>
          </a:prstGeom>
          <a:solidFill>
            <a:srgbClr val="740B0B"/>
          </a:solidFill>
          <a:ln w="7620">
            <a:solidFill>
              <a:srgbClr val="8D2424"/>
            </a:solidFill>
            <a:prstDash val="solid"/>
          </a:ln>
        </p:spPr>
      </p:sp>
      <p:sp>
        <p:nvSpPr>
          <p:cNvPr id="19" name="Text 17"/>
          <p:cNvSpPr/>
          <p:nvPr/>
        </p:nvSpPr>
        <p:spPr>
          <a:xfrm>
            <a:off x="858441" y="6527006"/>
            <a:ext cx="218361" cy="378143"/>
          </a:xfrm>
          <a:prstGeom prst="rect">
            <a:avLst/>
          </a:prstGeom>
          <a:noFill/>
          <a:ln/>
        </p:spPr>
        <p:txBody>
          <a:bodyPr wrap="none" lIns="0" tIns="0" rIns="0" bIns="0" rtlCol="0" anchor="t"/>
          <a:lstStyle/>
          <a:p>
            <a:pPr algn="ctr" indent="0" marL="0">
              <a:lnSpc>
                <a:spcPts val="2950"/>
              </a:lnSpc>
              <a:buNone/>
            </a:pPr>
            <a:r>
              <a:rPr lang="en-US" sz="1850" dirty="0">
                <a:solidFill>
                  <a:srgbClr val="FFE5E5"/>
                </a:solidFill>
                <a:latin typeface="Dela Gothic One" pitchFamily="34" charset="0"/>
                <a:ea typeface="Dela Gothic One" pitchFamily="34" charset="-122"/>
                <a:cs typeface="Dela Gothic One" pitchFamily="34" charset="-120"/>
              </a:rPr>
              <a:t>4</a:t>
            </a:r>
            <a:endParaRPr lang="en-US" sz="1850" dirty="0"/>
          </a:p>
        </p:txBody>
      </p:sp>
      <p:sp>
        <p:nvSpPr>
          <p:cNvPr id="20" name="Text 18"/>
          <p:cNvSpPr/>
          <p:nvPr/>
        </p:nvSpPr>
        <p:spPr>
          <a:xfrm>
            <a:off x="7504271" y="6050399"/>
            <a:ext cx="3827264" cy="310872"/>
          </a:xfrm>
          <a:prstGeom prst="rect">
            <a:avLst/>
          </a:prstGeom>
          <a:noFill/>
          <a:ln/>
        </p:spPr>
        <p:txBody>
          <a:bodyPr wrap="none" lIns="0" tIns="0" rIns="0" bIns="0" rtlCol="0" anchor="t"/>
          <a:lstStyle/>
          <a:p>
            <a:pPr algn="l"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Computational Resources</a:t>
            </a:r>
            <a:endParaRPr lang="en-US" sz="1950" dirty="0"/>
          </a:p>
        </p:txBody>
      </p:sp>
      <p:sp>
        <p:nvSpPr>
          <p:cNvPr id="21" name="Text 19"/>
          <p:cNvSpPr/>
          <p:nvPr/>
        </p:nvSpPr>
        <p:spPr>
          <a:xfrm>
            <a:off x="7504271" y="6474619"/>
            <a:ext cx="6275308" cy="907256"/>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Training and running generative AI models often require significant computational resources, which can be a barrier to widespread adoption.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5413" y="534114"/>
            <a:ext cx="7785973" cy="1276350"/>
          </a:xfrm>
          <a:prstGeom prst="rect">
            <a:avLst/>
          </a:prstGeom>
          <a:noFill/>
          <a:ln/>
        </p:spPr>
        <p:txBody>
          <a:bodyPr wrap="square" lIns="0" tIns="0" rIns="0" bIns="0" rtlCol="0" anchor="t"/>
          <a:lstStyle/>
          <a:p>
            <a:pPr indent="0" marL="0">
              <a:lnSpc>
                <a:spcPts val="5000"/>
              </a:lnSpc>
              <a:buNone/>
            </a:pPr>
            <a:r>
              <a:rPr lang="en-US" sz="4000" dirty="0">
                <a:solidFill>
                  <a:srgbClr val="FAEBEB"/>
                </a:solidFill>
                <a:latin typeface="Dela Gothic One" pitchFamily="34" charset="0"/>
                <a:ea typeface="Dela Gothic One" pitchFamily="34" charset="-122"/>
                <a:cs typeface="Dela Gothic One" pitchFamily="34" charset="-120"/>
              </a:rPr>
              <a:t>The Future of Generative AI</a:t>
            </a:r>
            <a:endParaRPr lang="en-US" sz="4000" dirty="0"/>
          </a:p>
        </p:txBody>
      </p:sp>
      <p:sp>
        <p:nvSpPr>
          <p:cNvPr id="4" name="Text 1"/>
          <p:cNvSpPr/>
          <p:nvPr/>
        </p:nvSpPr>
        <p:spPr>
          <a:xfrm>
            <a:off x="6165413" y="2198370"/>
            <a:ext cx="3747492" cy="640199"/>
          </a:xfrm>
          <a:prstGeom prst="rect">
            <a:avLst/>
          </a:prstGeom>
          <a:noFill/>
          <a:ln/>
        </p:spPr>
        <p:txBody>
          <a:bodyPr wrap="none" lIns="0" tIns="0" rIns="0" bIns="0" rtlCol="0" anchor="t"/>
          <a:lstStyle/>
          <a:p>
            <a:pPr algn="ctr" indent="0" marL="0">
              <a:lnSpc>
                <a:spcPts val="5000"/>
              </a:lnSpc>
              <a:buNone/>
            </a:pPr>
            <a:r>
              <a:rPr lang="en-US" sz="5000" dirty="0">
                <a:solidFill>
                  <a:srgbClr val="FFE5E5"/>
                </a:solidFill>
                <a:latin typeface="Dela Gothic One" pitchFamily="34" charset="0"/>
                <a:ea typeface="Dela Gothic One" pitchFamily="34" charset="-122"/>
                <a:cs typeface="Dela Gothic One" pitchFamily="34" charset="-120"/>
              </a:rPr>
              <a:t>1</a:t>
            </a:r>
            <a:endParaRPr lang="en-US" sz="5000" dirty="0"/>
          </a:p>
        </p:txBody>
      </p:sp>
      <p:sp>
        <p:nvSpPr>
          <p:cNvPr id="5" name="Text 2"/>
          <p:cNvSpPr/>
          <p:nvPr/>
        </p:nvSpPr>
        <p:spPr>
          <a:xfrm>
            <a:off x="6239947" y="3080980"/>
            <a:ext cx="3598307" cy="319088"/>
          </a:xfrm>
          <a:prstGeom prst="rect">
            <a:avLst/>
          </a:prstGeom>
          <a:noFill/>
          <a:ln/>
        </p:spPr>
        <p:txBody>
          <a:bodyPr wrap="none" lIns="0" tIns="0" rIns="0" bIns="0" rtlCol="0" anchor="t"/>
          <a:lstStyle/>
          <a:p>
            <a:pPr algn="ct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Hyper-realistic Content</a:t>
            </a:r>
            <a:endParaRPr lang="en-US" sz="2000" dirty="0"/>
          </a:p>
        </p:txBody>
      </p:sp>
      <p:sp>
        <p:nvSpPr>
          <p:cNvPr id="6" name="Text 3"/>
          <p:cNvSpPr/>
          <p:nvPr/>
        </p:nvSpPr>
        <p:spPr>
          <a:xfrm>
            <a:off x="6165413" y="3516392"/>
            <a:ext cx="3747492" cy="621030"/>
          </a:xfrm>
          <a:prstGeom prst="rect">
            <a:avLst/>
          </a:prstGeom>
          <a:noFill/>
          <a:ln/>
        </p:spPr>
        <p:txBody>
          <a:bodyPr wrap="squar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Generative AI will continue to push the boundaries of realism in content creation.</a:t>
            </a:r>
            <a:endParaRPr lang="en-US" sz="1500" dirty="0"/>
          </a:p>
        </p:txBody>
      </p:sp>
      <p:sp>
        <p:nvSpPr>
          <p:cNvPr id="7" name="Text 4"/>
          <p:cNvSpPr/>
          <p:nvPr/>
        </p:nvSpPr>
        <p:spPr>
          <a:xfrm>
            <a:off x="10203894" y="2198370"/>
            <a:ext cx="3747492" cy="640199"/>
          </a:xfrm>
          <a:prstGeom prst="rect">
            <a:avLst/>
          </a:prstGeom>
          <a:noFill/>
          <a:ln/>
        </p:spPr>
        <p:txBody>
          <a:bodyPr wrap="none" lIns="0" tIns="0" rIns="0" bIns="0" rtlCol="0" anchor="t"/>
          <a:lstStyle/>
          <a:p>
            <a:pPr algn="ctr" indent="0" marL="0">
              <a:lnSpc>
                <a:spcPts val="5000"/>
              </a:lnSpc>
              <a:buNone/>
            </a:pPr>
            <a:r>
              <a:rPr lang="en-US" sz="5000" dirty="0">
                <a:solidFill>
                  <a:srgbClr val="FFE5E5"/>
                </a:solidFill>
                <a:latin typeface="Dela Gothic One" pitchFamily="34" charset="0"/>
                <a:ea typeface="Dela Gothic One" pitchFamily="34" charset="-122"/>
                <a:cs typeface="Dela Gothic One" pitchFamily="34" charset="-120"/>
              </a:rPr>
              <a:t>2</a:t>
            </a:r>
            <a:endParaRPr lang="en-US" sz="5000" dirty="0"/>
          </a:p>
        </p:txBody>
      </p:sp>
      <p:sp>
        <p:nvSpPr>
          <p:cNvPr id="8" name="Text 5"/>
          <p:cNvSpPr/>
          <p:nvPr/>
        </p:nvSpPr>
        <p:spPr>
          <a:xfrm>
            <a:off x="10203894" y="3080980"/>
            <a:ext cx="3747492" cy="638175"/>
          </a:xfrm>
          <a:prstGeom prst="rect">
            <a:avLst/>
          </a:prstGeom>
          <a:noFill/>
          <a:ln/>
        </p:spPr>
        <p:txBody>
          <a:bodyPr wrap="square" lIns="0" tIns="0" rIns="0" bIns="0" rtlCol="0" anchor="t"/>
          <a:lstStyle/>
          <a:p>
            <a:pPr algn="ct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Personalized Experiences</a:t>
            </a:r>
            <a:endParaRPr lang="en-US" sz="2000" dirty="0"/>
          </a:p>
        </p:txBody>
      </p:sp>
      <p:sp>
        <p:nvSpPr>
          <p:cNvPr id="9" name="Text 6"/>
          <p:cNvSpPr/>
          <p:nvPr/>
        </p:nvSpPr>
        <p:spPr>
          <a:xfrm>
            <a:off x="10203894" y="3835479"/>
            <a:ext cx="3747492" cy="931545"/>
          </a:xfrm>
          <a:prstGeom prst="rect">
            <a:avLst/>
          </a:prstGeom>
          <a:noFill/>
          <a:ln/>
        </p:spPr>
        <p:txBody>
          <a:bodyPr wrap="squar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AI will personalize experiences across various domains, from entertainment to healthcare.</a:t>
            </a:r>
            <a:endParaRPr lang="en-US" sz="1500" dirty="0"/>
          </a:p>
        </p:txBody>
      </p:sp>
      <p:sp>
        <p:nvSpPr>
          <p:cNvPr id="10" name="Text 7"/>
          <p:cNvSpPr/>
          <p:nvPr/>
        </p:nvSpPr>
        <p:spPr>
          <a:xfrm>
            <a:off x="6165413" y="5445919"/>
            <a:ext cx="3747492" cy="640199"/>
          </a:xfrm>
          <a:prstGeom prst="rect">
            <a:avLst/>
          </a:prstGeom>
          <a:noFill/>
          <a:ln/>
        </p:spPr>
        <p:txBody>
          <a:bodyPr wrap="none" lIns="0" tIns="0" rIns="0" bIns="0" rtlCol="0" anchor="t"/>
          <a:lstStyle/>
          <a:p>
            <a:pPr algn="ctr" indent="0" marL="0">
              <a:lnSpc>
                <a:spcPts val="5000"/>
              </a:lnSpc>
              <a:buNone/>
            </a:pPr>
            <a:r>
              <a:rPr lang="en-US" sz="5000" dirty="0">
                <a:solidFill>
                  <a:srgbClr val="FFE5E5"/>
                </a:solidFill>
                <a:latin typeface="Dela Gothic One" pitchFamily="34" charset="0"/>
                <a:ea typeface="Dela Gothic One" pitchFamily="34" charset="-122"/>
                <a:cs typeface="Dela Gothic One" pitchFamily="34" charset="-120"/>
              </a:rPr>
              <a:t>3</a:t>
            </a:r>
            <a:endParaRPr lang="en-US" sz="5000" dirty="0"/>
          </a:p>
        </p:txBody>
      </p:sp>
      <p:sp>
        <p:nvSpPr>
          <p:cNvPr id="11" name="Text 8"/>
          <p:cNvSpPr/>
          <p:nvPr/>
        </p:nvSpPr>
        <p:spPr>
          <a:xfrm>
            <a:off x="6490454" y="6328529"/>
            <a:ext cx="3097292" cy="319088"/>
          </a:xfrm>
          <a:prstGeom prst="rect">
            <a:avLst/>
          </a:prstGeom>
          <a:noFill/>
          <a:ln/>
        </p:spPr>
        <p:txBody>
          <a:bodyPr wrap="none" lIns="0" tIns="0" rIns="0" bIns="0" rtlCol="0" anchor="t"/>
          <a:lstStyle/>
          <a:p>
            <a:pPr algn="ctr"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Enhanced Creativity</a:t>
            </a:r>
            <a:endParaRPr lang="en-US" sz="2000" dirty="0"/>
          </a:p>
        </p:txBody>
      </p:sp>
      <p:sp>
        <p:nvSpPr>
          <p:cNvPr id="12" name="Text 9"/>
          <p:cNvSpPr/>
          <p:nvPr/>
        </p:nvSpPr>
        <p:spPr>
          <a:xfrm>
            <a:off x="6165413" y="6763941"/>
            <a:ext cx="3747492" cy="931545"/>
          </a:xfrm>
          <a:prstGeom prst="rect">
            <a:avLst/>
          </a:prstGeom>
          <a:noFill/>
          <a:ln/>
        </p:spPr>
        <p:txBody>
          <a:bodyPr wrap="squar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Generative AI will empower individuals and professionals to explore new creative frontiers.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9017" y="702826"/>
            <a:ext cx="13212366" cy="1332786"/>
          </a:xfrm>
          <a:prstGeom prst="rect">
            <a:avLst/>
          </a:prstGeom>
          <a:noFill/>
          <a:ln/>
        </p:spPr>
        <p:txBody>
          <a:bodyPr wrap="square" lIns="0" tIns="0" rIns="0" bIns="0" rtlCol="0" anchor="t"/>
          <a:lstStyle/>
          <a:p>
            <a:pPr indent="0" marL="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Adoption and Integration of Generative AI</a:t>
            </a:r>
            <a:endParaRPr lang="en-US" sz="4150" dirty="0"/>
          </a:p>
        </p:txBody>
      </p:sp>
      <p:pic>
        <p:nvPicPr>
          <p:cNvPr id="3" name="Image 0" descr="preencoded.png">    </p:cNvPr>
          <p:cNvPicPr>
            <a:picLocks noChangeAspect="1"/>
          </p:cNvPicPr>
          <p:nvPr/>
        </p:nvPicPr>
        <p:blipFill>
          <a:blip r:embed="rId1"/>
          <a:stretch>
            <a:fillRect/>
          </a:stretch>
        </p:blipFill>
        <p:spPr>
          <a:xfrm>
            <a:off x="709017" y="2440781"/>
            <a:ext cx="6035040" cy="3729871"/>
          </a:xfrm>
          <a:prstGeom prst="rect">
            <a:avLst/>
          </a:prstGeom>
        </p:spPr>
      </p:pic>
      <p:sp>
        <p:nvSpPr>
          <p:cNvPr id="4" name="Text 1"/>
          <p:cNvSpPr/>
          <p:nvPr/>
        </p:nvSpPr>
        <p:spPr>
          <a:xfrm>
            <a:off x="709017" y="6423779"/>
            <a:ext cx="2877622" cy="333137"/>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Industry Adoption</a:t>
            </a:r>
            <a:endParaRPr lang="en-US" sz="2050" dirty="0"/>
          </a:p>
        </p:txBody>
      </p:sp>
      <p:sp>
        <p:nvSpPr>
          <p:cNvPr id="5" name="Text 2"/>
          <p:cNvSpPr/>
          <p:nvPr/>
        </p:nvSpPr>
        <p:spPr>
          <a:xfrm>
            <a:off x="709017" y="6878360"/>
            <a:ext cx="6454259" cy="648414"/>
          </a:xfrm>
          <a:prstGeom prst="rect">
            <a:avLst/>
          </a:prstGeom>
          <a:noFill/>
          <a:ln/>
        </p:spPr>
        <p:txBody>
          <a:bodyPr wrap="squar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Generative AI is poised to become an integral part of various industries, driving innovation and efficiency.</a:t>
            </a:r>
            <a:endParaRPr lang="en-US" sz="1550" dirty="0"/>
          </a:p>
        </p:txBody>
      </p:sp>
      <p:pic>
        <p:nvPicPr>
          <p:cNvPr id="6" name="Image 1" descr="preencoded.png">    </p:cNvPr>
          <p:cNvPicPr>
            <a:picLocks noChangeAspect="1"/>
          </p:cNvPicPr>
          <p:nvPr/>
        </p:nvPicPr>
        <p:blipFill>
          <a:blip r:embed="rId2"/>
          <a:stretch>
            <a:fillRect/>
          </a:stretch>
        </p:blipFill>
        <p:spPr>
          <a:xfrm>
            <a:off x="7467124" y="2440781"/>
            <a:ext cx="6035040" cy="3729871"/>
          </a:xfrm>
          <a:prstGeom prst="rect">
            <a:avLst/>
          </a:prstGeom>
        </p:spPr>
      </p:pic>
      <p:sp>
        <p:nvSpPr>
          <p:cNvPr id="7" name="Text 3"/>
          <p:cNvSpPr/>
          <p:nvPr/>
        </p:nvSpPr>
        <p:spPr>
          <a:xfrm>
            <a:off x="7467124" y="6423779"/>
            <a:ext cx="3143488" cy="333137"/>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Consumer Adoption</a:t>
            </a:r>
            <a:endParaRPr lang="en-US" sz="2050" dirty="0"/>
          </a:p>
        </p:txBody>
      </p:sp>
      <p:sp>
        <p:nvSpPr>
          <p:cNvPr id="8" name="Text 4"/>
          <p:cNvSpPr/>
          <p:nvPr/>
        </p:nvSpPr>
        <p:spPr>
          <a:xfrm>
            <a:off x="7467124" y="6878360"/>
            <a:ext cx="6454259" cy="648414"/>
          </a:xfrm>
          <a:prstGeom prst="rect">
            <a:avLst/>
          </a:prstGeom>
          <a:noFill/>
          <a:ln/>
        </p:spPr>
        <p:txBody>
          <a:bodyPr wrap="squar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Generative AI will increasingly integrate into consumer products and services, enhancing convenience and personalization.</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2025-01-19T10:28:41Z</dcterms:created>
  <dcterms:modified xsi:type="dcterms:W3CDTF">2025-01-19T10:28:41Z</dcterms:modified>
</cp:coreProperties>
</file>